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9" r:id="rId5"/>
    <p:sldId id="264" r:id="rId6"/>
    <p:sldId id="267" r:id="rId7"/>
    <p:sldId id="273" r:id="rId8"/>
    <p:sldId id="270" r:id="rId9"/>
    <p:sldId id="258" r:id="rId10"/>
    <p:sldId id="25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48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4/17/2018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4/17/2018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1AC25-DFEA-417F-B1D7-1FD78F20ABBC}"/>
              </a:ext>
            </a:extLst>
          </p:cNvPr>
          <p:cNvSpPr>
            <a:spLocks noGrp="1"/>
          </p:cNvSpPr>
          <p:nvPr>
            <p:ph type="ctrTitle"/>
          </p:nvPr>
        </p:nvSpPr>
        <p:spPr>
          <a:xfrm>
            <a:off x="2228295" y="1766656"/>
            <a:ext cx="7901126" cy="1793290"/>
          </a:xfrm>
        </p:spPr>
        <p:txBody>
          <a:bodyPr/>
          <a:lstStyle/>
          <a:p>
            <a:r>
              <a:rPr lang="en-AU" dirty="0"/>
              <a:t>Oil Pulling Therapy/</a:t>
            </a:r>
            <a:r>
              <a:rPr lang="en-AU" dirty="0" err="1"/>
              <a:t>Gandusha</a:t>
            </a:r>
            <a:endParaRPr lang="en-AU" dirty="0"/>
          </a:p>
        </p:txBody>
      </p:sp>
      <p:sp>
        <p:nvSpPr>
          <p:cNvPr id="3" name="Subtitle 2">
            <a:extLst>
              <a:ext uri="{FF2B5EF4-FFF2-40B4-BE49-F238E27FC236}">
                <a16:creationId xmlns:a16="http://schemas.microsoft.com/office/drawing/2014/main" id="{7B082BA2-D666-4EB4-8568-9859B53C9EB5}"/>
              </a:ext>
            </a:extLst>
          </p:cNvPr>
          <p:cNvSpPr>
            <a:spLocks noGrp="1"/>
          </p:cNvSpPr>
          <p:nvPr>
            <p:ph type="subTitle" idx="1"/>
          </p:nvPr>
        </p:nvSpPr>
        <p:spPr>
          <a:xfrm>
            <a:off x="2688165" y="4101480"/>
            <a:ext cx="6815669" cy="630318"/>
          </a:xfrm>
        </p:spPr>
        <p:txBody>
          <a:bodyPr/>
          <a:lstStyle/>
          <a:p>
            <a:r>
              <a:rPr lang="en-AU" dirty="0"/>
              <a:t>Age old tradition and it’s effects on human health.</a:t>
            </a:r>
          </a:p>
        </p:txBody>
      </p:sp>
    </p:spTree>
    <p:extLst>
      <p:ext uri="{BB962C8B-B14F-4D97-AF65-F5344CB8AC3E}">
        <p14:creationId xmlns:p14="http://schemas.microsoft.com/office/powerpoint/2010/main" val="1729654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624C-FA5A-4A43-A4C7-AACC82E3DE41}"/>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CEF3E154-B659-48EC-9DE2-D23B17978F03}"/>
              </a:ext>
            </a:extLst>
          </p:cNvPr>
          <p:cNvSpPr>
            <a:spLocks noGrp="1"/>
          </p:cNvSpPr>
          <p:nvPr>
            <p:ph idx="1"/>
          </p:nvPr>
        </p:nvSpPr>
        <p:spPr/>
        <p:txBody>
          <a:bodyPr>
            <a:normAutofit fontScale="70000" lnSpcReduction="20000"/>
          </a:bodyPr>
          <a:lstStyle/>
          <a:p>
            <a:pPr marL="0" indent="0">
              <a:buNone/>
            </a:pPr>
            <a:r>
              <a:rPr lang="en-AU" sz="4400" b="1" i="1"/>
              <a:t>                          		Thank </a:t>
            </a:r>
            <a:r>
              <a:rPr lang="en-AU" sz="4400" b="1" i="1" dirty="0"/>
              <a:t>you</a:t>
            </a:r>
          </a:p>
          <a:p>
            <a:pPr marL="0" indent="0">
              <a:buNone/>
            </a:pPr>
            <a:r>
              <a:rPr lang="en-AU" sz="4400" b="1" i="1" dirty="0"/>
              <a:t>                 Stay blessed, </a:t>
            </a:r>
          </a:p>
          <a:p>
            <a:pPr marL="0" indent="0">
              <a:buNone/>
            </a:pPr>
            <a:r>
              <a:rPr lang="en-AU" sz="4400" b="1" i="1" dirty="0"/>
              <a:t>									stay healthy,</a:t>
            </a:r>
          </a:p>
          <a:p>
            <a:pPr marL="0" indent="0">
              <a:buNone/>
            </a:pPr>
            <a:r>
              <a:rPr lang="en-AU" sz="4400" b="1" i="1" dirty="0"/>
              <a:t>														stay connected.</a:t>
            </a:r>
          </a:p>
          <a:p>
            <a:pPr marL="0" indent="0">
              <a:buNone/>
            </a:pPr>
            <a:endParaRPr lang="en-AU" sz="1600" b="1" i="1" dirty="0"/>
          </a:p>
          <a:p>
            <a:pPr marL="0" indent="0">
              <a:buNone/>
            </a:pPr>
            <a:endParaRPr lang="en-AU" sz="1600" b="1" i="1" dirty="0"/>
          </a:p>
          <a:p>
            <a:pPr marL="0" indent="0">
              <a:buNone/>
            </a:pPr>
            <a:r>
              <a:rPr lang="en-AU" sz="1600" b="1" i="1" dirty="0"/>
              <a:t>bringthetraditionsback.com.au </a:t>
            </a:r>
          </a:p>
          <a:p>
            <a:pPr marL="0" indent="0">
              <a:buNone/>
            </a:pPr>
            <a:r>
              <a:rPr lang="en-AU" sz="1600" b="1" i="1" dirty="0"/>
              <a:t>Like us , Follow us on Facebook, Twitter</a:t>
            </a:r>
          </a:p>
          <a:p>
            <a:pPr marL="0" indent="0">
              <a:buNone/>
            </a:pPr>
            <a:endParaRPr lang="en-AU" sz="4400" b="1" i="1" dirty="0"/>
          </a:p>
        </p:txBody>
      </p:sp>
    </p:spTree>
    <p:extLst>
      <p:ext uri="{BB962C8B-B14F-4D97-AF65-F5344CB8AC3E}">
        <p14:creationId xmlns:p14="http://schemas.microsoft.com/office/powerpoint/2010/main" val="113769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305C-9094-4E0D-B22F-7E23D1BCC709}"/>
              </a:ext>
            </a:extLst>
          </p:cNvPr>
          <p:cNvSpPr>
            <a:spLocks noGrp="1"/>
          </p:cNvSpPr>
          <p:nvPr>
            <p:ph type="title"/>
          </p:nvPr>
        </p:nvSpPr>
        <p:spPr>
          <a:xfrm>
            <a:off x="1206625" y="791565"/>
            <a:ext cx="9601196" cy="1303566"/>
          </a:xfrm>
        </p:spPr>
        <p:txBody>
          <a:bodyPr>
            <a:normAutofit/>
          </a:bodyPr>
          <a:lstStyle/>
          <a:p>
            <a:r>
              <a:rPr lang="en-AU" dirty="0" err="1"/>
              <a:t>Gandusha</a:t>
            </a:r>
            <a:r>
              <a:rPr lang="en-AU" dirty="0"/>
              <a:t> – Oil Swishing Therapy</a:t>
            </a:r>
          </a:p>
        </p:txBody>
      </p:sp>
      <p:sp>
        <p:nvSpPr>
          <p:cNvPr id="3" name="Content Placeholder 2">
            <a:extLst>
              <a:ext uri="{FF2B5EF4-FFF2-40B4-BE49-F238E27FC236}">
                <a16:creationId xmlns:a16="http://schemas.microsoft.com/office/drawing/2014/main" id="{4441D206-9EF0-45B8-A672-11EC2BA1EE8B}"/>
              </a:ext>
            </a:extLst>
          </p:cNvPr>
          <p:cNvSpPr>
            <a:spLocks noGrp="1"/>
          </p:cNvSpPr>
          <p:nvPr>
            <p:ph idx="1"/>
          </p:nvPr>
        </p:nvSpPr>
        <p:spPr/>
        <p:txBody>
          <a:bodyPr>
            <a:normAutofit/>
          </a:bodyPr>
          <a:lstStyle/>
          <a:p>
            <a:r>
              <a:rPr lang="en-AU" sz="2200" dirty="0" err="1"/>
              <a:t>Gandusha</a:t>
            </a:r>
            <a:r>
              <a:rPr lang="en-AU" sz="2200" dirty="0"/>
              <a:t> has been an age old technique in Ayurveda for oral hygiene and to promote good health. </a:t>
            </a:r>
          </a:p>
          <a:p>
            <a:r>
              <a:rPr lang="en-AU" sz="2200" dirty="0" err="1"/>
              <a:t>Gandusha</a:t>
            </a:r>
            <a:r>
              <a:rPr lang="en-AU" sz="2200" dirty="0"/>
              <a:t> is swishing of oil in mouth.</a:t>
            </a:r>
          </a:p>
          <a:p>
            <a:r>
              <a:rPr lang="en-AU" sz="2200" dirty="0" err="1"/>
              <a:t>Gandusha</a:t>
            </a:r>
            <a:r>
              <a:rPr lang="en-AU" sz="2200" dirty="0"/>
              <a:t> is also known as Kavala </a:t>
            </a:r>
            <a:r>
              <a:rPr lang="en-AU" sz="2200" dirty="0" err="1"/>
              <a:t>Graha</a:t>
            </a:r>
            <a:r>
              <a:rPr lang="en-AU" sz="2200" dirty="0"/>
              <a:t> or oil pulling therapy or oil swishing therapy.</a:t>
            </a:r>
          </a:p>
          <a:p>
            <a:r>
              <a:rPr lang="en-AU" sz="2200" dirty="0"/>
              <a:t>Extensively used traditionally as an Indian traditional practice to treat dental issues, prevent decay, strengthening teeth, gums and jaw and to promote good health.</a:t>
            </a:r>
          </a:p>
          <a:p>
            <a:endParaRPr lang="en-AU" sz="2200" dirty="0"/>
          </a:p>
        </p:txBody>
      </p:sp>
    </p:spTree>
    <p:extLst>
      <p:ext uri="{BB962C8B-B14F-4D97-AF65-F5344CB8AC3E}">
        <p14:creationId xmlns:p14="http://schemas.microsoft.com/office/powerpoint/2010/main" val="329306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21D5-CD39-4E7C-9B06-B2D3EC155FBC}"/>
              </a:ext>
            </a:extLst>
          </p:cNvPr>
          <p:cNvSpPr>
            <a:spLocks noGrp="1"/>
          </p:cNvSpPr>
          <p:nvPr>
            <p:ph type="title"/>
          </p:nvPr>
        </p:nvSpPr>
        <p:spPr>
          <a:xfrm>
            <a:off x="1295402" y="982133"/>
            <a:ext cx="9601196" cy="855460"/>
          </a:xfrm>
        </p:spPr>
        <p:txBody>
          <a:bodyPr/>
          <a:lstStyle/>
          <a:p>
            <a:r>
              <a:rPr lang="en-AU" dirty="0"/>
              <a:t>Method of Oil Swishing </a:t>
            </a:r>
          </a:p>
        </p:txBody>
      </p:sp>
      <p:sp>
        <p:nvSpPr>
          <p:cNvPr id="3" name="Content Placeholder 2">
            <a:extLst>
              <a:ext uri="{FF2B5EF4-FFF2-40B4-BE49-F238E27FC236}">
                <a16:creationId xmlns:a16="http://schemas.microsoft.com/office/drawing/2014/main" id="{800E2812-5F60-4115-88D8-73B19D297880}"/>
              </a:ext>
            </a:extLst>
          </p:cNvPr>
          <p:cNvSpPr>
            <a:spLocks noGrp="1"/>
          </p:cNvSpPr>
          <p:nvPr>
            <p:ph idx="1"/>
          </p:nvPr>
        </p:nvSpPr>
        <p:spPr>
          <a:xfrm>
            <a:off x="1365740" y="2118947"/>
            <a:ext cx="9601196" cy="3604845"/>
          </a:xfrm>
        </p:spPr>
        <p:txBody>
          <a:bodyPr>
            <a:normAutofit fontScale="92500" lnSpcReduction="20000"/>
          </a:bodyPr>
          <a:lstStyle/>
          <a:p>
            <a:endParaRPr lang="en-AU" dirty="0"/>
          </a:p>
          <a:p>
            <a:r>
              <a:rPr lang="en-AU" dirty="0"/>
              <a:t>Sip a tablespoon of sesame oil or sunflower oil or coconut oil in mouth.</a:t>
            </a:r>
          </a:p>
          <a:p>
            <a:r>
              <a:rPr lang="en-AU" dirty="0"/>
              <a:t>Swish the oil around mouth and pull in and out of teeth and gums.</a:t>
            </a:r>
          </a:p>
          <a:p>
            <a:r>
              <a:rPr lang="en-AU" dirty="0"/>
              <a:t>Do it only for 5 minutes initially and gradually swishing time can be increased to 15 minutes.</a:t>
            </a:r>
          </a:p>
          <a:p>
            <a:r>
              <a:rPr lang="en-AU" dirty="0"/>
              <a:t>Oil will turn milky.</a:t>
            </a:r>
          </a:p>
          <a:p>
            <a:r>
              <a:rPr lang="en-AU" dirty="0"/>
              <a:t>Spit the oil out.</a:t>
            </a:r>
          </a:p>
          <a:p>
            <a:r>
              <a:rPr lang="en-AU" dirty="0"/>
              <a:t>Rinse mouth with plain water.</a:t>
            </a:r>
          </a:p>
          <a:p>
            <a:r>
              <a:rPr lang="en-AU" i="1" dirty="0">
                <a:solidFill>
                  <a:srgbClr val="FF0000"/>
                </a:solidFill>
              </a:rPr>
              <a:t>Never ever swallow the oil as this has pulled all the toxins and microorganisms from mouth.</a:t>
            </a:r>
          </a:p>
          <a:p>
            <a:endParaRPr lang="en-AU" dirty="0"/>
          </a:p>
        </p:txBody>
      </p:sp>
    </p:spTree>
    <p:extLst>
      <p:ext uri="{BB962C8B-B14F-4D97-AF65-F5344CB8AC3E}">
        <p14:creationId xmlns:p14="http://schemas.microsoft.com/office/powerpoint/2010/main" val="2517187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4FAC-AB3D-424F-9CFD-458262506A65}"/>
              </a:ext>
            </a:extLst>
          </p:cNvPr>
          <p:cNvSpPr>
            <a:spLocks noGrp="1"/>
          </p:cNvSpPr>
          <p:nvPr>
            <p:ph type="title"/>
          </p:nvPr>
        </p:nvSpPr>
        <p:spPr/>
        <p:txBody>
          <a:bodyPr/>
          <a:lstStyle/>
          <a:p>
            <a:r>
              <a:rPr lang="en-AU" dirty="0"/>
              <a:t>Benefits of Oil Swishing</a:t>
            </a:r>
          </a:p>
        </p:txBody>
      </p:sp>
      <p:sp>
        <p:nvSpPr>
          <p:cNvPr id="3" name="Content Placeholder 2">
            <a:extLst>
              <a:ext uri="{FF2B5EF4-FFF2-40B4-BE49-F238E27FC236}">
                <a16:creationId xmlns:a16="http://schemas.microsoft.com/office/drawing/2014/main" id="{B8E86424-FF9A-43B6-B744-F6958EF4A31C}"/>
              </a:ext>
            </a:extLst>
          </p:cNvPr>
          <p:cNvSpPr>
            <a:spLocks noGrp="1"/>
          </p:cNvSpPr>
          <p:nvPr>
            <p:ph idx="1"/>
          </p:nvPr>
        </p:nvSpPr>
        <p:spPr/>
        <p:txBody>
          <a:bodyPr>
            <a:normAutofit fontScale="25000" lnSpcReduction="20000"/>
          </a:bodyPr>
          <a:lstStyle/>
          <a:p>
            <a:r>
              <a:rPr lang="en-AU" sz="8000" dirty="0">
                <a:solidFill>
                  <a:schemeClr val="tx1"/>
                </a:solidFill>
              </a:rPr>
              <a:t>Remove bacteria and other microorganisms from the mouth.</a:t>
            </a:r>
          </a:p>
          <a:p>
            <a:r>
              <a:rPr lang="en-AU" sz="8000" dirty="0">
                <a:solidFill>
                  <a:schemeClr val="tx1"/>
                </a:solidFill>
              </a:rPr>
              <a:t>Removes toxins.</a:t>
            </a:r>
          </a:p>
          <a:p>
            <a:r>
              <a:rPr lang="en-AU" sz="8000" dirty="0">
                <a:solidFill>
                  <a:schemeClr val="tx1"/>
                </a:solidFill>
              </a:rPr>
              <a:t>Strengthens teeth, gum and oral mucosa.</a:t>
            </a:r>
          </a:p>
          <a:p>
            <a:r>
              <a:rPr lang="en-AU" sz="8000" dirty="0">
                <a:solidFill>
                  <a:schemeClr val="tx1"/>
                </a:solidFill>
              </a:rPr>
              <a:t>Prevents tooth decay, dental caries and plaque.</a:t>
            </a:r>
          </a:p>
          <a:p>
            <a:r>
              <a:rPr lang="en-AU" sz="8000" dirty="0">
                <a:solidFill>
                  <a:schemeClr val="tx1"/>
                </a:solidFill>
              </a:rPr>
              <a:t>Removes bad odour.</a:t>
            </a:r>
          </a:p>
          <a:p>
            <a:r>
              <a:rPr lang="en-AU" sz="8000" dirty="0">
                <a:solidFill>
                  <a:schemeClr val="tx1"/>
                </a:solidFill>
              </a:rPr>
              <a:t>Reduces inflammation.</a:t>
            </a:r>
          </a:p>
          <a:p>
            <a:r>
              <a:rPr lang="en-AU" sz="8000" dirty="0">
                <a:solidFill>
                  <a:schemeClr val="tx1"/>
                </a:solidFill>
              </a:rPr>
              <a:t>Helps in dryness of throat and cracking of lips.</a:t>
            </a:r>
          </a:p>
          <a:p>
            <a:endParaRPr lang="en-AU" dirty="0">
              <a:solidFill>
                <a:schemeClr val="tx1"/>
              </a:solidFill>
            </a:endParaRPr>
          </a:p>
          <a:p>
            <a:endParaRPr lang="en-AU" dirty="0">
              <a:solidFill>
                <a:schemeClr val="tx1"/>
              </a:solidFill>
            </a:endParaRPr>
          </a:p>
          <a:p>
            <a:pPr marL="0" indent="0">
              <a:buNone/>
            </a:pPr>
            <a:r>
              <a:rPr lang="en-AU" dirty="0">
                <a:solidFill>
                  <a:schemeClr val="tx1"/>
                </a:solidFill>
              </a:rPr>
              <a:t> </a:t>
            </a:r>
          </a:p>
          <a:p>
            <a:pPr marL="0" indent="0">
              <a:buNone/>
            </a:pPr>
            <a:endParaRPr lang="en-AU" dirty="0">
              <a:solidFill>
                <a:schemeClr val="tx1"/>
              </a:solidFill>
            </a:endParaRPr>
          </a:p>
          <a:p>
            <a:endParaRPr lang="en-AU" dirty="0">
              <a:solidFill>
                <a:schemeClr val="tx1"/>
              </a:solidFill>
            </a:endParaRPr>
          </a:p>
        </p:txBody>
      </p:sp>
    </p:spTree>
    <p:extLst>
      <p:ext uri="{BB962C8B-B14F-4D97-AF65-F5344CB8AC3E}">
        <p14:creationId xmlns:p14="http://schemas.microsoft.com/office/powerpoint/2010/main" val="45102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4C170-2C05-4299-AFE9-1D2842FF2CDF}"/>
              </a:ext>
            </a:extLst>
          </p:cNvPr>
          <p:cNvSpPr>
            <a:spLocks noGrp="1"/>
          </p:cNvSpPr>
          <p:nvPr>
            <p:ph type="title"/>
          </p:nvPr>
        </p:nvSpPr>
        <p:spPr/>
        <p:txBody>
          <a:bodyPr>
            <a:normAutofit/>
          </a:bodyPr>
          <a:lstStyle/>
          <a:p>
            <a:r>
              <a:rPr lang="en-AU" dirty="0"/>
              <a:t>Sesame Seed Oil</a:t>
            </a:r>
          </a:p>
        </p:txBody>
      </p:sp>
      <p:sp>
        <p:nvSpPr>
          <p:cNvPr id="3" name="Content Placeholder 2">
            <a:extLst>
              <a:ext uri="{FF2B5EF4-FFF2-40B4-BE49-F238E27FC236}">
                <a16:creationId xmlns:a16="http://schemas.microsoft.com/office/drawing/2014/main" id="{BE8CB12D-CB39-4A75-B28E-39B96FCD1054}"/>
              </a:ext>
            </a:extLst>
          </p:cNvPr>
          <p:cNvSpPr>
            <a:spLocks noGrp="1"/>
          </p:cNvSpPr>
          <p:nvPr>
            <p:ph idx="1"/>
          </p:nvPr>
        </p:nvSpPr>
        <p:spPr/>
        <p:txBody>
          <a:bodyPr>
            <a:normAutofit/>
          </a:bodyPr>
          <a:lstStyle/>
          <a:p>
            <a:pPr marL="0" indent="0">
              <a:buNone/>
            </a:pPr>
            <a:r>
              <a:rPr lang="en-AU" dirty="0"/>
              <a:t>Sesame oil is </a:t>
            </a:r>
            <a:r>
              <a:rPr lang="en-AU"/>
              <a:t>considered the </a:t>
            </a:r>
            <a:r>
              <a:rPr lang="en-AU" dirty="0"/>
              <a:t>best oil as per Ayurveda due to following reasons: </a:t>
            </a:r>
          </a:p>
          <a:p>
            <a:r>
              <a:rPr lang="en-AU" i="1" dirty="0" err="1"/>
              <a:t>Sesamum</a:t>
            </a:r>
            <a:r>
              <a:rPr lang="en-AU" dirty="0"/>
              <a:t> </a:t>
            </a:r>
            <a:r>
              <a:rPr lang="en-AU" i="1" dirty="0" err="1"/>
              <a:t>indicum</a:t>
            </a:r>
            <a:r>
              <a:rPr lang="en-AU" i="1" dirty="0"/>
              <a:t> – </a:t>
            </a:r>
            <a:r>
              <a:rPr lang="en-AU" dirty="0"/>
              <a:t>sesame plant is best gift from mother nature.</a:t>
            </a:r>
          </a:p>
          <a:p>
            <a:r>
              <a:rPr lang="en-AU" dirty="0"/>
              <a:t>Contains high polyunsaturated fatty acids (PUFAs)/ good fats.</a:t>
            </a:r>
          </a:p>
          <a:p>
            <a:r>
              <a:rPr lang="en-AU" dirty="0"/>
              <a:t>Contains high amount of Vitamin E.</a:t>
            </a:r>
          </a:p>
          <a:p>
            <a:r>
              <a:rPr lang="en-AU" dirty="0"/>
              <a:t>Contains </a:t>
            </a:r>
            <a:r>
              <a:rPr lang="en-AU" dirty="0" err="1"/>
              <a:t>sesamol</a:t>
            </a:r>
            <a:r>
              <a:rPr lang="en-AU" dirty="0"/>
              <a:t>, </a:t>
            </a:r>
            <a:r>
              <a:rPr lang="en-AU" dirty="0" err="1"/>
              <a:t>sesamin</a:t>
            </a:r>
            <a:r>
              <a:rPr lang="en-AU" dirty="0"/>
              <a:t> and </a:t>
            </a:r>
            <a:r>
              <a:rPr lang="en-AU" dirty="0" err="1"/>
              <a:t>sesamolin</a:t>
            </a:r>
            <a:r>
              <a:rPr lang="en-AU" dirty="0"/>
              <a:t> which are anti-oxidants.</a:t>
            </a:r>
          </a:p>
          <a:p>
            <a:r>
              <a:rPr lang="en-AU" dirty="0"/>
              <a:t>Natural antibacterial and anti-fungal.</a:t>
            </a:r>
          </a:p>
          <a:p>
            <a:endParaRPr lang="en-AU" dirty="0"/>
          </a:p>
          <a:p>
            <a:pPr marL="0" indent="0">
              <a:buNone/>
            </a:pPr>
            <a:endParaRPr lang="en-AU" dirty="0"/>
          </a:p>
          <a:p>
            <a:endParaRPr lang="en-AU" dirty="0"/>
          </a:p>
        </p:txBody>
      </p:sp>
    </p:spTree>
    <p:extLst>
      <p:ext uri="{BB962C8B-B14F-4D97-AF65-F5344CB8AC3E}">
        <p14:creationId xmlns:p14="http://schemas.microsoft.com/office/powerpoint/2010/main" val="267691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E1377-9364-4AE8-8A6D-C740E5879A4B}"/>
              </a:ext>
            </a:extLst>
          </p:cNvPr>
          <p:cNvSpPr>
            <a:spLocks noGrp="1"/>
          </p:cNvSpPr>
          <p:nvPr>
            <p:ph type="title"/>
          </p:nvPr>
        </p:nvSpPr>
        <p:spPr/>
        <p:txBody>
          <a:bodyPr>
            <a:normAutofit/>
          </a:bodyPr>
          <a:lstStyle/>
          <a:p>
            <a:r>
              <a:rPr lang="en-AU" dirty="0"/>
              <a:t>Mechanism - Saponification</a:t>
            </a:r>
          </a:p>
        </p:txBody>
      </p:sp>
      <p:sp>
        <p:nvSpPr>
          <p:cNvPr id="3" name="Content Placeholder 2">
            <a:extLst>
              <a:ext uri="{FF2B5EF4-FFF2-40B4-BE49-F238E27FC236}">
                <a16:creationId xmlns:a16="http://schemas.microsoft.com/office/drawing/2014/main" id="{ED04B769-6B71-4E2E-8068-AA176F1AB227}"/>
              </a:ext>
            </a:extLst>
          </p:cNvPr>
          <p:cNvSpPr>
            <a:spLocks noGrp="1"/>
          </p:cNvSpPr>
          <p:nvPr>
            <p:ph idx="1"/>
          </p:nvPr>
        </p:nvSpPr>
        <p:spPr/>
        <p:txBody>
          <a:bodyPr>
            <a:noAutofit/>
          </a:bodyPr>
          <a:lstStyle/>
          <a:p>
            <a:pPr algn="just"/>
            <a:r>
              <a:rPr lang="en-AU" sz="2000" dirty="0"/>
              <a:t>Oil is a fat plus saliva (bicarbonates – alkaline) form soaps, therefore, oil turns milky.</a:t>
            </a:r>
          </a:p>
          <a:p>
            <a:pPr algn="just"/>
            <a:r>
              <a:rPr lang="en-AU" sz="2000" dirty="0"/>
              <a:t> Due to emulsification - insoluble fats break down into minute droplets dispersed in water and increasing the surface area of oil droplets.</a:t>
            </a:r>
          </a:p>
          <a:p>
            <a:pPr algn="just"/>
            <a:r>
              <a:rPr lang="en-AU" sz="2000" dirty="0"/>
              <a:t>Cleansing action is increased and hence, toxins, bacteria all pulled by oil droplets.</a:t>
            </a:r>
          </a:p>
          <a:p>
            <a:pPr algn="just"/>
            <a:r>
              <a:rPr lang="en-AU" sz="2000" dirty="0"/>
              <a:t>Therefore, the oil should be spitted out and never swallowed.</a:t>
            </a:r>
          </a:p>
        </p:txBody>
      </p:sp>
    </p:spTree>
    <p:extLst>
      <p:ext uri="{BB962C8B-B14F-4D97-AF65-F5344CB8AC3E}">
        <p14:creationId xmlns:p14="http://schemas.microsoft.com/office/powerpoint/2010/main" val="3874834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BA0D9-B94D-47BB-A904-352BE8351FB6}"/>
              </a:ext>
            </a:extLst>
          </p:cNvPr>
          <p:cNvSpPr>
            <a:spLocks noGrp="1"/>
          </p:cNvSpPr>
          <p:nvPr>
            <p:ph type="title"/>
          </p:nvPr>
        </p:nvSpPr>
        <p:spPr/>
        <p:txBody>
          <a:bodyPr>
            <a:normAutofit/>
          </a:bodyPr>
          <a:lstStyle/>
          <a:p>
            <a:r>
              <a:rPr lang="en-AU" dirty="0"/>
              <a:t>Research on Oil Swishing </a:t>
            </a:r>
          </a:p>
        </p:txBody>
      </p:sp>
      <p:sp>
        <p:nvSpPr>
          <p:cNvPr id="3" name="Content Placeholder 2">
            <a:extLst>
              <a:ext uri="{FF2B5EF4-FFF2-40B4-BE49-F238E27FC236}">
                <a16:creationId xmlns:a16="http://schemas.microsoft.com/office/drawing/2014/main" id="{D89F6863-074D-44D8-BF6E-8BFBE59136A9}"/>
              </a:ext>
            </a:extLst>
          </p:cNvPr>
          <p:cNvSpPr>
            <a:spLocks noGrp="1"/>
          </p:cNvSpPr>
          <p:nvPr>
            <p:ph idx="1"/>
          </p:nvPr>
        </p:nvSpPr>
        <p:spPr/>
        <p:txBody>
          <a:bodyPr>
            <a:normAutofit/>
          </a:bodyPr>
          <a:lstStyle/>
          <a:p>
            <a:pPr algn="just"/>
            <a:r>
              <a:rPr lang="en-AU" dirty="0">
                <a:solidFill>
                  <a:schemeClr val="tx1"/>
                </a:solidFill>
              </a:rPr>
              <a:t>A randomized controlled trial on 40 participants was done to study the effects of oil swishing. The participants had mild to moderate plaque and gingivitis and randomised into two groups (control and oil swishing group). Control group participants were told to follow their routine oral hygiene practice and oil swishing group participants were told to do oil swishing for 45 days. The results found significant reduction in plaque and gingival scores in oil swishing group.</a:t>
            </a:r>
          </a:p>
          <a:p>
            <a:pPr algn="just"/>
            <a:r>
              <a:rPr lang="en-AU" dirty="0"/>
              <a:t>Oil swishing considered as effective routine and economical.</a:t>
            </a:r>
          </a:p>
        </p:txBody>
      </p:sp>
    </p:spTree>
    <p:extLst>
      <p:ext uri="{BB962C8B-B14F-4D97-AF65-F5344CB8AC3E}">
        <p14:creationId xmlns:p14="http://schemas.microsoft.com/office/powerpoint/2010/main" val="237820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6B4B9-A9AF-4150-AE73-19E144B1ECF1}"/>
              </a:ext>
            </a:extLst>
          </p:cNvPr>
          <p:cNvSpPr>
            <a:spLocks noGrp="1"/>
          </p:cNvSpPr>
          <p:nvPr>
            <p:ph idx="1"/>
          </p:nvPr>
        </p:nvSpPr>
        <p:spPr/>
        <p:txBody>
          <a:bodyPr/>
          <a:lstStyle/>
          <a:p>
            <a:pPr marL="0" indent="0">
              <a:buNone/>
            </a:pPr>
            <a:r>
              <a:rPr lang="en-AU" sz="4400" b="1" i="1" dirty="0"/>
              <a:t>          Therefore, it’s time now </a:t>
            </a:r>
          </a:p>
          <a:p>
            <a:pPr marL="0" indent="0">
              <a:buNone/>
            </a:pPr>
            <a:r>
              <a:rPr lang="en-AU" sz="4400" b="1" i="1" dirty="0"/>
              <a:t>   to revive the age old traditions and  </a:t>
            </a:r>
          </a:p>
          <a:p>
            <a:pPr marL="0" indent="0">
              <a:buNone/>
            </a:pPr>
            <a:r>
              <a:rPr lang="en-AU" sz="4400" b="1" i="1" dirty="0"/>
              <a:t> bring them back to the modern world.</a:t>
            </a:r>
          </a:p>
          <a:p>
            <a:endParaRPr lang="en-AU" dirty="0"/>
          </a:p>
          <a:p>
            <a:endParaRPr lang="en-AU" dirty="0"/>
          </a:p>
        </p:txBody>
      </p:sp>
    </p:spTree>
    <p:extLst>
      <p:ext uri="{BB962C8B-B14F-4D97-AF65-F5344CB8AC3E}">
        <p14:creationId xmlns:p14="http://schemas.microsoft.com/office/powerpoint/2010/main" val="368791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9115A-8543-4C7B-BB72-D6EEE051F3DA}"/>
              </a:ext>
            </a:extLst>
          </p:cNvPr>
          <p:cNvSpPr>
            <a:spLocks noGrp="1"/>
          </p:cNvSpPr>
          <p:nvPr>
            <p:ph type="title" idx="4294967295"/>
          </p:nvPr>
        </p:nvSpPr>
        <p:spPr>
          <a:xfrm>
            <a:off x="993531" y="1008551"/>
            <a:ext cx="9601200" cy="801687"/>
          </a:xfrm>
        </p:spPr>
        <p:txBody>
          <a:bodyPr/>
          <a:lstStyle/>
          <a:p>
            <a:r>
              <a:rPr lang="en-AU" dirty="0"/>
              <a:t>References</a:t>
            </a:r>
          </a:p>
        </p:txBody>
      </p:sp>
      <p:sp>
        <p:nvSpPr>
          <p:cNvPr id="3" name="Content Placeholder 2">
            <a:extLst>
              <a:ext uri="{FF2B5EF4-FFF2-40B4-BE49-F238E27FC236}">
                <a16:creationId xmlns:a16="http://schemas.microsoft.com/office/drawing/2014/main" id="{AE819B24-9F61-4950-AB5F-15AA63D1B78C}"/>
              </a:ext>
            </a:extLst>
          </p:cNvPr>
          <p:cNvSpPr>
            <a:spLocks noGrp="1"/>
          </p:cNvSpPr>
          <p:nvPr>
            <p:ph idx="4294967295"/>
          </p:nvPr>
        </p:nvSpPr>
        <p:spPr>
          <a:xfrm>
            <a:off x="993531" y="1810238"/>
            <a:ext cx="9601200" cy="4090988"/>
          </a:xfrm>
        </p:spPr>
        <p:txBody>
          <a:bodyPr>
            <a:normAutofit lnSpcReduction="10000"/>
          </a:bodyPr>
          <a:lstStyle/>
          <a:p>
            <a:r>
              <a:rPr lang="en-AU" dirty="0" err="1"/>
              <a:t>Sarvannan</a:t>
            </a:r>
            <a:r>
              <a:rPr lang="en-AU" dirty="0"/>
              <a:t> D, Ramkumar S, </a:t>
            </a:r>
            <a:r>
              <a:rPr lang="en-AU" dirty="0" err="1"/>
              <a:t>Vineetha</a:t>
            </a:r>
            <a:r>
              <a:rPr lang="en-AU" dirty="0"/>
              <a:t> K, Effect of oil pulling with sesame oil on plaque induced gingivitis: A microbiological study. </a:t>
            </a:r>
            <a:r>
              <a:rPr lang="en-AU"/>
              <a:t>Journal of Orofacial Research 2013, 3(3): 175-180.</a:t>
            </a:r>
          </a:p>
          <a:p>
            <a:r>
              <a:rPr lang="en-AU"/>
              <a:t>Sharma </a:t>
            </a:r>
            <a:r>
              <a:rPr lang="en-AU" dirty="0"/>
              <a:t>P, Quadruplet on the healthy: </a:t>
            </a:r>
            <a:r>
              <a:rPr lang="en-AU" dirty="0" err="1"/>
              <a:t>Sutrasthana</a:t>
            </a:r>
            <a:r>
              <a:rPr lang="en-AU" dirty="0"/>
              <a:t>. </a:t>
            </a:r>
            <a:r>
              <a:rPr lang="en-AU" dirty="0" err="1"/>
              <a:t>Charaka</a:t>
            </a:r>
            <a:r>
              <a:rPr lang="en-AU" dirty="0"/>
              <a:t> Samhita 2014, 39-40.</a:t>
            </a:r>
          </a:p>
          <a:p>
            <a:r>
              <a:rPr lang="en-AU" dirty="0"/>
              <a:t>Singh A, Purohit B, Toothbrushing, oil pulling and tissue regeneration: A review of holistic approaches to oral health. Journal of Ayurveda and Integrative Medicine 2011, 2 (2): 64-68.</a:t>
            </a:r>
          </a:p>
          <a:p>
            <a:r>
              <a:rPr lang="en-AU" dirty="0"/>
              <a:t>Yadav P, Oil pulling: An ayurvedic remedy. Archives of Dental and Medical Research 2016, 2(2): 31-33.</a:t>
            </a:r>
          </a:p>
          <a:p>
            <a:pPr marL="0" indent="0">
              <a:buNone/>
            </a:pPr>
            <a:endParaRPr lang="en-AU" dirty="0"/>
          </a:p>
          <a:p>
            <a:endParaRPr lang="en-AU" dirty="0"/>
          </a:p>
          <a:p>
            <a:endParaRPr lang="en-AU" dirty="0"/>
          </a:p>
          <a:p>
            <a:endParaRPr lang="en-AU" dirty="0"/>
          </a:p>
        </p:txBody>
      </p:sp>
    </p:spTree>
    <p:extLst>
      <p:ext uri="{BB962C8B-B14F-4D97-AF65-F5344CB8AC3E}">
        <p14:creationId xmlns:p14="http://schemas.microsoft.com/office/powerpoint/2010/main" val="22377024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7294</TotalTime>
  <Words>592</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Oil Pulling Therapy/Gandusha</vt:lpstr>
      <vt:lpstr>Gandusha – Oil Swishing Therapy</vt:lpstr>
      <vt:lpstr>Method of Oil Swishing </vt:lpstr>
      <vt:lpstr>Benefits of Oil Swishing</vt:lpstr>
      <vt:lpstr>Sesame Seed Oil</vt:lpstr>
      <vt:lpstr>Mechanism - Saponification</vt:lpstr>
      <vt:lpstr>Research on Oil Swishing </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Fasting and Health</dc:title>
  <dc:creator>Vandana Gulati</dc:creator>
  <cp:lastModifiedBy>Vandana Gulati</cp:lastModifiedBy>
  <cp:revision>141</cp:revision>
  <dcterms:created xsi:type="dcterms:W3CDTF">2017-08-24T20:01:46Z</dcterms:created>
  <dcterms:modified xsi:type="dcterms:W3CDTF">2018-04-17T08:54:30Z</dcterms:modified>
</cp:coreProperties>
</file>